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BA450-3DF2-44A8-9BCE-6760E249DA93}" type="datetimeFigureOut">
              <a:rPr lang="ru-RU" smtClean="0"/>
              <a:pPr/>
              <a:t>02.01.2011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44DFE-9157-41E8-ABC8-1C91F8218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44DFE-9157-41E8-ABC8-1C91F82187B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44DFE-9157-41E8-ABC8-1C91F82187B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786058"/>
            <a:ext cx="6929486" cy="500066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Презентация магистерской работы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715436" cy="1919310"/>
          </a:xfrm>
        </p:spPr>
        <p:txBody>
          <a:bodyPr anchor="ctr">
            <a:noAutofit/>
          </a:bodyPr>
          <a:lstStyle/>
          <a:p>
            <a:r>
              <a:rPr lang="ru-RU" sz="2800" b="1" cap="small" dirty="0" smtClean="0"/>
              <a:t>Соответствие  товара</a:t>
            </a:r>
            <a:br>
              <a:rPr lang="ru-RU" sz="2800" b="1" cap="small" dirty="0" smtClean="0"/>
            </a:br>
            <a:r>
              <a:rPr lang="ru-RU" sz="2800" b="1" cap="small" dirty="0" smtClean="0"/>
              <a:t>по Конвенции ООН</a:t>
            </a:r>
            <a:br>
              <a:rPr lang="ru-RU" sz="2800" b="1" cap="small" dirty="0" smtClean="0"/>
            </a:br>
            <a:r>
              <a:rPr lang="ru-RU" sz="2800" b="1" cap="small" dirty="0" smtClean="0"/>
              <a:t>о договорах международной</a:t>
            </a:r>
            <a:br>
              <a:rPr lang="ru-RU" sz="2800" b="1" cap="small" dirty="0" smtClean="0"/>
            </a:br>
            <a:r>
              <a:rPr lang="ru-RU" sz="2800" b="1" cap="small" dirty="0" smtClean="0"/>
              <a:t>купли-продажи товаров</a:t>
            </a:r>
            <a:endParaRPr lang="ru-RU" sz="2800" cap="small" dirty="0"/>
          </a:p>
        </p:txBody>
      </p:sp>
      <p:sp>
        <p:nvSpPr>
          <p:cNvPr id="4" name="TextBox 3"/>
          <p:cNvSpPr txBox="1"/>
          <p:nvPr/>
        </p:nvSpPr>
        <p:spPr>
          <a:xfrm>
            <a:off x="4500562" y="3143248"/>
            <a:ext cx="44291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r>
              <a:rPr lang="ru-RU" b="1" dirty="0" smtClean="0"/>
              <a:t>Магистрант </a:t>
            </a:r>
            <a:r>
              <a:rPr lang="ru-RU" b="1" dirty="0" smtClean="0"/>
              <a:t>Кафедры международного частного и европейского права</a:t>
            </a:r>
            <a:endParaRPr lang="ru-RU" dirty="0" smtClean="0"/>
          </a:p>
          <a:p>
            <a:r>
              <a:rPr lang="ru-RU" b="1" dirty="0" smtClean="0"/>
              <a:t>Головко Кирилл Эдуардович</a:t>
            </a:r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/>
              <a:t>Научный руководитель:</a:t>
            </a:r>
          </a:p>
          <a:p>
            <a:r>
              <a:rPr lang="ru-RU" b="1" dirty="0" smtClean="0"/>
              <a:t>Леанович Елена Борисовна,</a:t>
            </a:r>
          </a:p>
          <a:p>
            <a:r>
              <a:rPr lang="ru-RU" b="1" dirty="0" smtClean="0"/>
              <a:t>кандидат юридических наук, </a:t>
            </a:r>
          </a:p>
          <a:p>
            <a:r>
              <a:rPr lang="ru-RU" b="1" dirty="0" smtClean="0"/>
              <a:t>Доцент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 anchor="ctr">
            <a:no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Глава 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Последствия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неподачи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 fontScale="85000" lnSpcReduction="20000"/>
          </a:bodyPr>
          <a:lstStyle/>
          <a:p>
            <a:pPr algn="just">
              <a:buNone/>
            </a:pPr>
            <a:r>
              <a:rPr lang="ru-RU" b="1" u="sng" dirty="0" smtClean="0"/>
              <a:t>Статья </a:t>
            </a:r>
            <a:r>
              <a:rPr lang="ru-RU" b="1" u="sng" dirty="0" smtClean="0"/>
              <a:t>39 Конвенции исключает применение всех средств защиты:</a:t>
            </a:r>
          </a:p>
          <a:p>
            <a:pPr algn="just"/>
            <a:r>
              <a:rPr lang="ru-RU" dirty="0" smtClean="0"/>
              <a:t>требование </a:t>
            </a:r>
            <a:r>
              <a:rPr lang="ru-RU" dirty="0" smtClean="0"/>
              <a:t>возмещения </a:t>
            </a:r>
            <a:r>
              <a:rPr lang="ru-RU" dirty="0" smtClean="0"/>
              <a:t>убытков</a:t>
            </a:r>
            <a:endParaRPr lang="ru-RU" dirty="0" smtClean="0"/>
          </a:p>
          <a:p>
            <a:pPr algn="just"/>
            <a:r>
              <a:rPr lang="ru-RU" dirty="0" smtClean="0"/>
              <a:t>требование </a:t>
            </a:r>
            <a:r>
              <a:rPr lang="ru-RU" dirty="0" smtClean="0"/>
              <a:t>замены </a:t>
            </a:r>
            <a:r>
              <a:rPr lang="ru-RU" dirty="0" smtClean="0"/>
              <a:t>товара</a:t>
            </a:r>
            <a:endParaRPr lang="ru-RU" dirty="0" smtClean="0"/>
          </a:p>
          <a:p>
            <a:pPr algn="just"/>
            <a:r>
              <a:rPr lang="ru-RU" dirty="0" smtClean="0"/>
              <a:t>требование </a:t>
            </a:r>
            <a:r>
              <a:rPr lang="ru-RU" dirty="0" smtClean="0"/>
              <a:t>исправления </a:t>
            </a:r>
            <a:r>
              <a:rPr lang="ru-RU" dirty="0" smtClean="0"/>
              <a:t>несоответствия</a:t>
            </a:r>
            <a:endParaRPr lang="ru-RU" dirty="0" smtClean="0"/>
          </a:p>
          <a:p>
            <a:pPr algn="just"/>
            <a:r>
              <a:rPr lang="ru-RU" dirty="0" smtClean="0"/>
              <a:t>установление </a:t>
            </a:r>
            <a:r>
              <a:rPr lang="ru-RU" dirty="0" smtClean="0"/>
              <a:t>дополнительного срока для исполнения продавцом своих </a:t>
            </a:r>
            <a:r>
              <a:rPr lang="ru-RU" dirty="0" smtClean="0"/>
              <a:t>обязательств</a:t>
            </a:r>
            <a:endParaRPr lang="ru-RU" dirty="0" smtClean="0"/>
          </a:p>
          <a:p>
            <a:pPr algn="just"/>
            <a:r>
              <a:rPr lang="ru-RU" dirty="0" smtClean="0"/>
              <a:t>расторжение договора</a:t>
            </a:r>
            <a:endParaRPr lang="ru-RU" dirty="0" smtClean="0"/>
          </a:p>
          <a:p>
            <a:pPr algn="just"/>
            <a:r>
              <a:rPr lang="ru-RU" dirty="0" smtClean="0"/>
              <a:t>соразмерное уменьшение цены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Помимо </a:t>
            </a:r>
            <a:r>
              <a:rPr lang="ru-RU" b="1" dirty="0" smtClean="0"/>
              <a:t>потери всех вышеназванных прав, покупатель также должен принять несоответствующий товар и уплатить за него полную </a:t>
            </a:r>
            <a:r>
              <a:rPr lang="ru-RU" b="1" dirty="0" smtClean="0"/>
              <a:t>цену.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ru-RU" dirty="0" smtClean="0"/>
              <a:t>для </a:t>
            </a:r>
            <a:r>
              <a:rPr lang="ru-RU" dirty="0" smtClean="0"/>
              <a:t>стартового срока для осмотра товаров предлагается «джентльменский срок» в один </a:t>
            </a:r>
            <a:r>
              <a:rPr lang="ru-RU" dirty="0" smtClean="0"/>
              <a:t>месяц</a:t>
            </a:r>
          </a:p>
          <a:p>
            <a:pPr algn="just"/>
            <a:r>
              <a:rPr lang="ru-RU" dirty="0" smtClean="0"/>
              <a:t>при </a:t>
            </a:r>
            <a:r>
              <a:rPr lang="ru-RU" dirty="0" smtClean="0"/>
              <a:t>выборе </a:t>
            </a:r>
            <a:r>
              <a:rPr lang="ru-RU" dirty="0" smtClean="0"/>
              <a:t>срока и формы осмотра товара следует </a:t>
            </a:r>
            <a:r>
              <a:rPr lang="ru-RU" dirty="0" smtClean="0"/>
              <a:t>учитывать его </a:t>
            </a:r>
            <a:r>
              <a:rPr lang="ru-RU" dirty="0" smtClean="0"/>
              <a:t>специфику</a:t>
            </a:r>
          </a:p>
          <a:p>
            <a:pPr algn="just"/>
            <a:r>
              <a:rPr lang="ru-RU" dirty="0" smtClean="0"/>
              <a:t>при выборе срока и формы извещения о несоответствии следует учитывать его специфику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3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ru-RU" sz="2400" dirty="0" smtClean="0"/>
              <a:t>Введение</a:t>
            </a:r>
          </a:p>
          <a:p>
            <a:pPr algn="just"/>
            <a:r>
              <a:rPr lang="ru-RU" sz="2400" dirty="0" smtClean="0"/>
              <a:t>Глава 1. Осмотр товара покупателем</a:t>
            </a:r>
          </a:p>
          <a:p>
            <a:pPr algn="just"/>
            <a:r>
              <a:rPr lang="ru-RU" sz="2400" dirty="0" smtClean="0"/>
              <a:t>Глава 2. Извещение продавца о несоответствии товара покупателем</a:t>
            </a:r>
          </a:p>
          <a:p>
            <a:pPr algn="just"/>
            <a:r>
              <a:rPr lang="ru-RU" sz="2400" dirty="0" smtClean="0"/>
              <a:t>Глава 3. Последствия неисполнения покупателем обязанности подать извещение о несоответствии товаров</a:t>
            </a:r>
          </a:p>
          <a:p>
            <a:pPr algn="just"/>
            <a:r>
              <a:rPr lang="ru-RU" sz="2400" dirty="0" smtClean="0"/>
              <a:t>Заключение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Конвенция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 algn="just">
              <a:buNone/>
            </a:pPr>
            <a:r>
              <a:rPr lang="ru-RU" sz="2400" dirty="0" smtClean="0"/>
              <a:t>Конвенция Организации Объединенных Наций о договорах международной купли-продажи товаров (далее – Конвенция) заключена в 1980 г. в Вене., вступила в силу 1 января 1988 г.</a:t>
            </a:r>
          </a:p>
          <a:p>
            <a:pPr algn="just">
              <a:buNone/>
            </a:pPr>
            <a:r>
              <a:rPr lang="ru-RU" sz="2400" dirty="0" smtClean="0"/>
              <a:t>По состоянию на 30 декабря 2010 года, 76 государств являются участниками данного международного договора.</a:t>
            </a:r>
          </a:p>
          <a:p>
            <a:pPr algn="just">
              <a:buNone/>
            </a:pPr>
            <a:r>
              <a:rPr lang="ru-RU" sz="2400" dirty="0" smtClean="0"/>
              <a:t>Конвенция унифицирует нормы права, применимые к договору международной купли-продажи товаров.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исследования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 причина споров - несоответствие товара. </a:t>
            </a:r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400" b="1" u="sng" dirty="0" smtClean="0"/>
              <a:t>Цель исследования </a:t>
            </a:r>
            <a:r>
              <a:rPr lang="ru-RU" sz="2400" dirty="0" smtClean="0"/>
              <a:t>- исследовать следующие вопросы: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какой срок является разумным для осмотра товаров?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какой осмотр будет считаться надлежащим?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что следует понимать под разумным сроком для подачи извещения о несоответствии товара?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что является разумным оправданием неисполнения обязанности подать извещение о несоответствии товара?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и методы исследования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 algn="just">
              <a:buNone/>
            </a:pPr>
            <a:r>
              <a:rPr lang="ru-RU" sz="2400" b="1" u="sng" dirty="0" smtClean="0"/>
              <a:t>Задачи определить: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 smtClean="0"/>
              <a:t>какой срок для осмотра товара покупателем следует считать разумным?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 smtClean="0"/>
              <a:t>какой срок для отправки извещения о несоответствии товара следует считать разумным?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 smtClean="0"/>
              <a:t>каковы юридические последствия неподачи покупателем извещения о несоответствии товара?</a:t>
            </a:r>
          </a:p>
          <a:p>
            <a:pPr algn="just">
              <a:buNone/>
            </a:pPr>
            <a:r>
              <a:rPr lang="ru-RU" sz="2400" dirty="0" smtClean="0"/>
              <a:t>При проведении данного исследования были использованы следующие методы: диалектический метод научного познания, формально-юридический метод и метод сравнительного анализа.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Глава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Осмотр товара покупателем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 fontScale="85000" lnSpcReduction="20000"/>
          </a:bodyPr>
          <a:lstStyle/>
          <a:p>
            <a:pPr algn="just">
              <a:buNone/>
            </a:pPr>
            <a:r>
              <a:rPr lang="ru-RU" i="1" dirty="0" smtClean="0"/>
              <a:t>Статья</a:t>
            </a:r>
            <a:r>
              <a:rPr lang="en-US" i="1" dirty="0" smtClean="0"/>
              <a:t> </a:t>
            </a:r>
            <a:r>
              <a:rPr lang="ru-RU" i="1" dirty="0" smtClean="0"/>
              <a:t>38</a:t>
            </a:r>
            <a:endParaRPr lang="ru-RU" dirty="0" smtClean="0"/>
          </a:p>
          <a:p>
            <a:pPr algn="just">
              <a:buNone/>
            </a:pPr>
            <a:r>
              <a:rPr lang="ru-RU" i="1" dirty="0" smtClean="0"/>
              <a:t>1) Покупатель должен осмотреть товар или обеспечить его осмотр в такой короткий срок, который практически возможен при данных обстоятельствах.</a:t>
            </a:r>
            <a:endParaRPr lang="ru-RU" dirty="0" smtClean="0"/>
          </a:p>
          <a:p>
            <a:pPr algn="just">
              <a:buNone/>
            </a:pPr>
            <a:r>
              <a:rPr lang="ru-RU" i="1" dirty="0" smtClean="0"/>
              <a:t>2) Если договором предусматривается перевозка товара, осмотр может быть отложен до прибытия товара в место его назначения.</a:t>
            </a:r>
            <a:endParaRPr lang="ru-RU" dirty="0" smtClean="0"/>
          </a:p>
          <a:p>
            <a:pPr algn="just">
              <a:buNone/>
            </a:pPr>
            <a:r>
              <a:rPr lang="ru-RU" i="1" dirty="0" smtClean="0"/>
              <a:t>3) Если место назначения товара изменено во время его нахождения в пути или товар </a:t>
            </a:r>
            <a:r>
              <a:rPr lang="ru-RU" i="1" dirty="0" err="1" smtClean="0"/>
              <a:t>переотправлен</a:t>
            </a:r>
            <a:r>
              <a:rPr lang="ru-RU" i="1" dirty="0" smtClean="0"/>
              <a:t> покупателем и при этом покупатель не имел разумной возможности осмотреть его, а продавец во время заключения договора знал или должен был знать о возможности такого изменения или такой переотправки, осмотр товара может быть отложен до его прибытия в новое место назначения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 и метод осмотра товара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u="sng" dirty="0" smtClean="0"/>
              <a:t>1.1</a:t>
            </a:r>
            <a:r>
              <a:rPr lang="en-US" sz="2400" b="1" u="sng" dirty="0" smtClean="0"/>
              <a:t> </a:t>
            </a:r>
            <a:r>
              <a:rPr lang="ru-RU" sz="2400" b="1" u="sng" dirty="0" smtClean="0"/>
              <a:t>Срок для осмотра товара</a:t>
            </a:r>
          </a:p>
          <a:p>
            <a:r>
              <a:rPr lang="ru-RU" sz="2400" dirty="0" smtClean="0"/>
              <a:t>размер бизнеса покупателя</a:t>
            </a:r>
          </a:p>
          <a:p>
            <a:r>
              <a:rPr lang="ru-RU" sz="2400" dirty="0" smtClean="0"/>
              <a:t>вид товаров</a:t>
            </a:r>
          </a:p>
          <a:p>
            <a:r>
              <a:rPr lang="ru-RU" sz="2400" dirty="0" smtClean="0"/>
              <a:t>количество товаров</a:t>
            </a:r>
          </a:p>
          <a:p>
            <a:r>
              <a:rPr lang="ru-RU" sz="2400" dirty="0" smtClean="0"/>
              <a:t>сложность товаров</a:t>
            </a:r>
          </a:p>
          <a:p>
            <a:r>
              <a:rPr lang="ru-RU" sz="2400" dirty="0" smtClean="0"/>
              <a:t>сезонный или скоропортящийся характер товаров</a:t>
            </a:r>
          </a:p>
          <a:p>
            <a:r>
              <a:rPr lang="ru-RU" sz="2400" dirty="0" smtClean="0"/>
              <a:t>расходы, необходимые для надлежащей проверки</a:t>
            </a:r>
          </a:p>
          <a:p>
            <a:pPr>
              <a:buNone/>
            </a:pPr>
            <a:r>
              <a:rPr lang="ru-RU" sz="2400" b="1" u="sng" dirty="0" smtClean="0"/>
              <a:t>1.2 Метод осмотра товара</a:t>
            </a:r>
          </a:p>
          <a:p>
            <a:r>
              <a:rPr lang="ru-RU" sz="2400" dirty="0" smtClean="0"/>
              <a:t>внешний осмотр</a:t>
            </a:r>
          </a:p>
          <a:p>
            <a:r>
              <a:rPr lang="ru-RU" sz="2400" dirty="0" smtClean="0"/>
              <a:t>экспертиза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858312" cy="758952"/>
          </a:xfrm>
        </p:spPr>
        <p:txBody>
          <a:bodyPr anchor="ctr">
            <a:no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Глава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Извещение о несоответствии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500" i="1" dirty="0" smtClean="0"/>
              <a:t>Статья 39</a:t>
            </a:r>
            <a:endParaRPr lang="ru-RU" sz="2500" dirty="0" smtClean="0"/>
          </a:p>
          <a:p>
            <a:pPr algn="just">
              <a:buNone/>
            </a:pPr>
            <a:r>
              <a:rPr lang="ru-RU" sz="2500" i="1" dirty="0" smtClean="0"/>
              <a:t>1) Покупатель утрачивает право ссылаться·на несоответствие товара, если он не дает продавцу извещения, содержащего данные о характере несоответствия, в разумный срок после того, как оно было или должно было быть обнаружено покупателем.</a:t>
            </a:r>
            <a:endParaRPr lang="ru-RU" sz="2500" dirty="0" smtClean="0"/>
          </a:p>
          <a:p>
            <a:pPr algn="just">
              <a:buNone/>
            </a:pPr>
            <a:r>
              <a:rPr lang="ru-RU" sz="2500" i="1" dirty="0" smtClean="0"/>
              <a:t>2) В любом случае покупатель утрачивает право ссылаться на несоответствие товара, если он не дает продавцу извещения о нем не позднее чем в пределах двухлетнего срока, считая с даты фактической передачи товара покупателю, поскольку этот срок не противоречит договорному сроку </a:t>
            </a:r>
            <a:r>
              <a:rPr lang="ru-RU" sz="2500" i="1" dirty="0" smtClean="0"/>
              <a:t>гарантии</a:t>
            </a:r>
            <a:r>
              <a:rPr lang="ru-RU" sz="2500" dirty="0" smtClean="0"/>
              <a:t>.</a:t>
            </a:r>
            <a:endParaRPr lang="ru-RU" sz="25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 и форма извещения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300" b="1" u="sng" dirty="0" smtClean="0"/>
              <a:t>2.1</a:t>
            </a:r>
            <a:r>
              <a:rPr lang="ru-RU" sz="2300" b="1" u="sng" dirty="0" smtClean="0"/>
              <a:t> Срок извещения</a:t>
            </a:r>
          </a:p>
          <a:p>
            <a:pPr algn="just"/>
            <a:r>
              <a:rPr lang="ru-RU" sz="2300" dirty="0" smtClean="0"/>
              <a:t>должен </a:t>
            </a:r>
            <a:r>
              <a:rPr lang="ru-RU" sz="2300" dirty="0" smtClean="0"/>
              <a:t>исчисляться с момента, когда покупатель фактически обнаружил несоответствие товара либо когда он должен был обнаружить </a:t>
            </a:r>
            <a:r>
              <a:rPr lang="ru-RU" sz="2300" dirty="0" smtClean="0"/>
              <a:t>его</a:t>
            </a:r>
            <a:endParaRPr lang="ru-RU" sz="2300" b="1" dirty="0" smtClean="0"/>
          </a:p>
          <a:p>
            <a:pPr algn="just"/>
            <a:r>
              <a:rPr lang="ru-RU" sz="2300" dirty="0" smtClean="0"/>
              <a:t>примерно одна-две недели</a:t>
            </a:r>
          </a:p>
          <a:p>
            <a:pPr algn="just">
              <a:buNone/>
            </a:pPr>
            <a:r>
              <a:rPr lang="ru-RU" sz="2300" b="1" u="sng" dirty="0" smtClean="0"/>
              <a:t>2.2</a:t>
            </a:r>
            <a:r>
              <a:rPr lang="ru-RU" sz="2300" b="1" u="sng" dirty="0" smtClean="0"/>
              <a:t> Форма </a:t>
            </a:r>
            <a:r>
              <a:rPr lang="ru-RU" sz="2300" b="1" u="sng" dirty="0" smtClean="0"/>
              <a:t>извещения</a:t>
            </a:r>
          </a:p>
          <a:p>
            <a:pPr algn="just"/>
            <a:r>
              <a:rPr lang="ru-RU" sz="2300" dirty="0" smtClean="0"/>
              <a:t> </a:t>
            </a:r>
            <a:r>
              <a:rPr lang="ru-RU" sz="2300" dirty="0" smtClean="0"/>
              <a:t>любая форма, но желательно письменная</a:t>
            </a:r>
          </a:p>
          <a:p>
            <a:pPr algn="just"/>
            <a:r>
              <a:rPr lang="ru-RU" sz="2300" dirty="0" smtClean="0"/>
              <a:t>письменная </a:t>
            </a:r>
            <a:r>
              <a:rPr lang="ru-RU" sz="2300" dirty="0" smtClean="0"/>
              <a:t>форма не требует подписи или иного удостоверяющего знака</a:t>
            </a:r>
            <a:endParaRPr lang="ru-RU" sz="2300" b="1" u="sng" dirty="0" smtClean="0"/>
          </a:p>
          <a:p>
            <a:pPr algn="just"/>
            <a:r>
              <a:rPr lang="ru-RU" sz="2300" dirty="0" smtClean="0"/>
              <a:t>должно быть конкретным в части какой товар и в чем не соответствует</a:t>
            </a:r>
            <a:endParaRPr lang="ru-RU" sz="23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95</TotalTime>
  <Words>276</Words>
  <PresentationFormat>Экран (4:3)</PresentationFormat>
  <Paragraphs>78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Соответствие  товара по Конвенции ООН о договорах международной купли-продажи товаров</vt:lpstr>
      <vt:lpstr>СОДЕРЖАНИЕ </vt:lpstr>
      <vt:lpstr>Конвенция</vt:lpstr>
      <vt:lpstr>Цель исследования</vt:lpstr>
      <vt:lpstr>Задачи и методы исследования</vt:lpstr>
      <vt:lpstr>Глава 1. Осмотр товара покупателем</vt:lpstr>
      <vt:lpstr>Срок и метод осмотра товара</vt:lpstr>
      <vt:lpstr>Глава 2. Извещение о несоответствии</vt:lpstr>
      <vt:lpstr>Срок и форма извещения</vt:lpstr>
      <vt:lpstr>Глава 3. Последствия неподачи</vt:lpstr>
      <vt:lpstr>Заключение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СООТВЕТСТВИЕ ТОВАРА по конвенции оон о договорах международной купли-продажи </dc:title>
  <cp:lastModifiedBy>Name</cp:lastModifiedBy>
  <cp:revision>66</cp:revision>
  <dcterms:modified xsi:type="dcterms:W3CDTF">2011-01-02T13:56:29Z</dcterms:modified>
</cp:coreProperties>
</file>